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A03E00-9536-48B7-994D-7890F615669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12D8FA-FD82-414A-8967-1E10F0E75E8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oszykarz Z Piłką | Darmowe Zdję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4509980" cy="676497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Przepisy gry w koszykówkę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ototapeta Nastolatek sędzia koszykówki podając znak dla fau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48000"/>
            <a:ext cx="2533650" cy="3810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60648"/>
            <a:ext cx="7560840" cy="43204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	Faul  techniczny - zawodnik popełnia faul niezwiązany z zetknięciem z przeciwnikiem, wynikający z poniższych sytuacji, ale nie ograniczony tylko do nich: </a:t>
            </a:r>
          </a:p>
          <a:p>
            <a:r>
              <a:rPr lang="pl-PL" dirty="0" smtClean="0"/>
              <a:t>Lekceważenie ostrzeżeń sędziów.</a:t>
            </a:r>
          </a:p>
          <a:p>
            <a:r>
              <a:rPr lang="pl-PL" dirty="0" smtClean="0"/>
              <a:t>Padanie na parkiet w celu udawania faulu.</a:t>
            </a:r>
          </a:p>
          <a:p>
            <a:r>
              <a:rPr lang="pl-PL" dirty="0" smtClean="0"/>
              <a:t>Obraźliwe zwracanie się lub dotykanie sędziów.</a:t>
            </a:r>
          </a:p>
          <a:p>
            <a:r>
              <a:rPr lang="pl-PL" dirty="0" smtClean="0"/>
              <a:t>Używanie języka lub gestów, które mogą być uznane za obraźliwe lub podburzające publiczność.</a:t>
            </a:r>
            <a:br>
              <a:rPr lang="pl-PL" dirty="0" smtClean="0"/>
            </a:br>
            <a:r>
              <a:rPr lang="pl-PL" dirty="0" smtClean="0"/>
              <a:t>Karą za faul techniczny jest rzut osobisty dla drużyny przeciwnej oraz posiadanie piłki po rzucie.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23928" y="4941168"/>
            <a:ext cx="303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Sygnalizacja faulu technicznego</a:t>
            </a:r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1403648" y="188640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Faul niesportowy - faul związany z nadmiernym kontaktem zawodnika z przeciwnikiem, który nie wynika z próby zagrania piłką np. obrońca przy szybkim ataku powoduje kontakt z przeciwnikiem z tyłu lub boku w przypadku gdy między zawodnikiem faulowanym a koszem nie ma innego obrońcy.</a:t>
            </a:r>
          </a:p>
          <a:p>
            <a:r>
              <a:rPr lang="pl-PL" dirty="0" smtClean="0"/>
              <a:t>Limit fauli - zawodnik popełniający piąty faul w meczu musi zejść z boiska, zmienia go inny zawodnik. W NBA limit fauli wynosi 6.</a:t>
            </a:r>
          </a:p>
          <a:p>
            <a:r>
              <a:rPr lang="pl-PL" dirty="0" smtClean="0"/>
              <a:t>Faul drużyny - faul popełniony przez zawodnika, gdy zawodnicy drużyny w danej kwarcie mają już 4 faule, wtedy każdy faul osobisty karany jest 2 rzutami osobistymi.</a:t>
            </a:r>
            <a:br>
              <a:rPr lang="pl-PL" dirty="0" smtClean="0"/>
            </a:br>
            <a:r>
              <a:rPr lang="pl-PL" dirty="0" smtClean="0"/>
              <a:t>Więcej o zasadach w NBA: </a:t>
            </a:r>
            <a:r>
              <a:rPr lang="pl-PL" dirty="0" err="1" smtClean="0"/>
              <a:t>NBA</a:t>
            </a:r>
            <a:r>
              <a:rPr lang="pl-PL" dirty="0" smtClean="0"/>
              <a:t> </a:t>
            </a:r>
            <a:r>
              <a:rPr lang="pl-PL" dirty="0" err="1" smtClean="0"/>
              <a:t>rule</a:t>
            </a:r>
            <a:r>
              <a:rPr lang="pl-PL" dirty="0" smtClean="0"/>
              <a:t> </a:t>
            </a:r>
            <a:r>
              <a:rPr lang="pl-PL" dirty="0" err="1" smtClean="0"/>
              <a:t>book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5842" name="AutoShape 2" descr="Znalezione obrazy dla zapytania faul nie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4" name="Picture 4" descr="i.ytimg.com/vi/pP4YVR4fZtY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2952328" cy="221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1835696" y="6021288"/>
            <a:ext cx="17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Faul niesportowy</a:t>
            </a:r>
            <a:endParaRPr lang="pl-PL" dirty="0"/>
          </a:p>
        </p:txBody>
      </p:sp>
      <p:pic>
        <p:nvPicPr>
          <p:cNvPr id="35846" name="Picture 6" descr="Faule drużyny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808312" cy="237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4895528" y="621166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tym miejscu na tablicy wyników prezentowane są faule drużyny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kat samoprzylepny Sport, szt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1484784"/>
            <a:ext cx="3528392" cy="502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Koszykówka - zasady gry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447800"/>
            <a:ext cx="5961856" cy="457200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Najważniejsze zasady gry w koszykówkę, których znajomość niezbędna jest do rozegrania meczu koszykówki.</a:t>
            </a:r>
          </a:p>
          <a:p>
            <a:r>
              <a:rPr lang="pl-PL" dirty="0" smtClean="0"/>
              <a:t>Mecz koszykówki rozgrywany jest przez 2 drużyny składające się po 12 zawodników.</a:t>
            </a:r>
          </a:p>
          <a:p>
            <a:r>
              <a:rPr lang="pl-PL" dirty="0" smtClean="0"/>
              <a:t> Na boisku może przebywać 5 zawodników z każdej drużyny.</a:t>
            </a:r>
          </a:p>
          <a:p>
            <a:r>
              <a:rPr lang="pl-PL" dirty="0" smtClean="0"/>
              <a:t>Mecz podzielony jest na 4 kwarty każda po 10 minut, w NBA 12 minut. </a:t>
            </a:r>
          </a:p>
          <a:p>
            <a:r>
              <a:rPr lang="pl-PL" dirty="0" smtClean="0"/>
              <a:t>Mecz wygrywa drużyna z większą liczbą punktów po skończonym czasie gry. W przypadku remisu rozgrywane są 5-cio minutowe dogrywki do momentu zwycięstwa jednej z drużyn.</a:t>
            </a:r>
            <a:br>
              <a:rPr lang="pl-PL" dirty="0" smtClean="0"/>
            </a:br>
            <a:r>
              <a:rPr lang="pl-PL" dirty="0" smtClean="0"/>
              <a:t>Przerwy między kwartami i ewentualnie dogrywkami trwają 2 minuty każda. </a:t>
            </a:r>
          </a:p>
          <a:p>
            <a:r>
              <a:rPr lang="pl-PL" dirty="0" smtClean="0"/>
              <a:t>Wyjątkiem jest przerwa w połowie meczu tj. między 2 a 3 kwartą, która trwa 15 minut.</a:t>
            </a:r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alding, Piłka koszykowa, Nba Tf50 Out, 7 - Spalding | Spo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2425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Piłka może być żywa lub martwa.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91730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Piłka jest/staje się żywa gdy:</a:t>
            </a:r>
            <a:br>
              <a:rPr lang="pl-PL" dirty="0" smtClean="0"/>
            </a:br>
            <a:r>
              <a:rPr lang="pl-PL" dirty="0" smtClean="0"/>
              <a:t>opuszcza ręce sędziego podczas rzutu sędziowskiego.</a:t>
            </a:r>
            <a:br>
              <a:rPr lang="pl-PL" dirty="0" smtClean="0"/>
            </a:br>
            <a:r>
              <a:rPr lang="pl-PL" dirty="0" smtClean="0"/>
              <a:t>podczas rzutu wolnego jest w posiadaniu zawodnika rzucającego</a:t>
            </a:r>
            <a:br>
              <a:rPr lang="pl-PL" dirty="0" smtClean="0"/>
            </a:br>
            <a:r>
              <a:rPr lang="pl-PL" dirty="0" smtClean="0"/>
              <a:t>podczas wprowadzania do gry jest w posiadaniu wprowadzającego </a:t>
            </a:r>
            <a:endParaRPr lang="pl-PL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980728"/>
            <a:ext cx="7772400" cy="4572000"/>
          </a:xfrm>
        </p:spPr>
        <p:txBody>
          <a:bodyPr/>
          <a:lstStyle/>
          <a:p>
            <a:r>
              <a:rPr lang="pl-PL" dirty="0" smtClean="0"/>
              <a:t>Piłka jest/staje się martwa gdy:</a:t>
            </a:r>
            <a:br>
              <a:rPr lang="pl-PL" dirty="0" smtClean="0"/>
            </a:br>
            <a:r>
              <a:rPr lang="pl-PL" dirty="0" smtClean="0"/>
              <a:t>zostaje zdobyty kosz.</a:t>
            </a:r>
            <a:br>
              <a:rPr lang="pl-PL" dirty="0" smtClean="0"/>
            </a:br>
            <a:r>
              <a:rPr lang="pl-PL" dirty="0" smtClean="0"/>
              <a:t>sędzia zagwiżdże, gdy piłka jest żywa.</a:t>
            </a:r>
            <a:br>
              <a:rPr lang="pl-PL" dirty="0" smtClean="0"/>
            </a:br>
            <a:r>
              <a:rPr lang="pl-PL" dirty="0" smtClean="0"/>
              <a:t>zabrzmi sygnał kończący część meczu.</a:t>
            </a:r>
            <a:br>
              <a:rPr lang="pl-PL" dirty="0" smtClean="0"/>
            </a:br>
            <a:r>
              <a:rPr lang="pl-PL" dirty="0" smtClean="0"/>
              <a:t>zabrzmi sygnał kończący rozgrywanie akcji.</a:t>
            </a:r>
            <a:endParaRPr lang="pl-PL" dirty="0"/>
          </a:p>
        </p:txBody>
      </p:sp>
      <p:pic>
        <p:nvPicPr>
          <p:cNvPr id="16386" name="Picture 2" descr="Chwyt piłki w koszykówce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87961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prowadzenie piłki z autu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74111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Wprowadzenie piłki do gry: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4360528" cy="493352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piłka wprowadzana jest przez zawodnika stojącego poza boiskiem we wskazanym przez sędziego miejscu,</a:t>
            </a:r>
          </a:p>
          <a:p>
            <a:r>
              <a:rPr lang="pl-PL" dirty="0" smtClean="0"/>
              <a:t> na wprowadzenie piłki ma 5 sekund, zawodnik wprowadzający nie może dotknąć piłki wprowadzonej na boisko jeżeli nie dotknęła innego zawodnika na boisku </a:t>
            </a:r>
            <a:endParaRPr lang="pl-PL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zawodników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97424"/>
          </a:xfrm>
        </p:spPr>
        <p:txBody>
          <a:bodyPr>
            <a:normAutofit/>
          </a:bodyPr>
          <a:lstStyle/>
          <a:p>
            <a:r>
              <a:rPr lang="pl-PL" dirty="0" smtClean="0"/>
              <a:t>Zmiana zawodników może się odbyć gdy piłka staje się martwa.</a:t>
            </a:r>
          </a:p>
          <a:p>
            <a:r>
              <a:rPr lang="pl-PL" dirty="0" smtClean="0"/>
              <a:t> O zmianę prosi zmiennik.</a:t>
            </a:r>
            <a:endParaRPr lang="pl-PL" dirty="0"/>
          </a:p>
        </p:txBody>
      </p:sp>
      <p:pic>
        <p:nvPicPr>
          <p:cNvPr id="30722" name="Picture 2" descr="Zmiana zawodników w koszykówce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35523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Kozłowanie piłki 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 Jest to przemieszczanie żywej piłki przez zawodnika poprzez rzucanie, odbijanie o podłogę</a:t>
            </a:r>
            <a:r>
              <a:rPr lang="pl-PL" dirty="0" smtClean="0"/>
              <a:t>, </a:t>
            </a:r>
            <a:r>
              <a:rPr lang="pl-PL" dirty="0" smtClean="0"/>
              <a:t>t</a:t>
            </a:r>
            <a:r>
              <a:rPr lang="pl-PL" dirty="0" smtClean="0"/>
              <a:t>oczenie </a:t>
            </a:r>
            <a:r>
              <a:rPr lang="pl-PL" dirty="0" smtClean="0"/>
              <a:t>po podłodze oraz celowe rzucenie o tablicę. Kozłowanie kończy się gdy zawodnik złapie piłkę rękoma.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1746" name="Picture 2" descr="Kozłowanie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3528392" cy="266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File:20130323 Trey Burke dribbling.jpg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3212976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lakat Koszyków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4824536" cy="324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73288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Jest to niedozwolone przemieszczenie stopy/stóp w czasie posiadania żywej piłki na boisku. Zawodnik popełnia błąd kroków gdy zrobi więcej niż dwa kroki trzymając piłkę.</a:t>
            </a:r>
            <a:br>
              <a:rPr lang="pl-PL" dirty="0" smtClean="0"/>
            </a:br>
            <a:r>
              <a:rPr lang="pl-PL" dirty="0" smtClean="0"/>
              <a:t>Zawodnik nie może pozostawać w obszarze ograniczonym drużyny przeciwnej dłużej niż 3 kolejne sekundy, gdy jego drużyna posiada żywą piłkę na polu ataku.</a:t>
            </a:r>
          </a:p>
          <a:p>
            <a:endParaRPr lang="pl-PL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aul osobisty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3100598" cy="432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Faul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196752"/>
            <a:ext cx="4464496" cy="6192688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Jest to naruszenie przepisów związane z nielegalnym zetknięciem z przeciwnikiem lub z niesportowym zachowaniem.</a:t>
            </a:r>
            <a:br>
              <a:rPr lang="pl-PL" dirty="0" smtClean="0"/>
            </a:br>
            <a:r>
              <a:rPr lang="pl-PL" dirty="0" smtClean="0"/>
              <a:t>Szarżowanie -  jest  nielegalnym  zetknięciem  </a:t>
            </a:r>
            <a:r>
              <a:rPr lang="pl-PL" dirty="0" smtClean="0"/>
              <a:t>osobisty</a:t>
            </a:r>
            <a:r>
              <a:rPr lang="pl-PL" dirty="0" smtClean="0"/>
              <a:t>  zawodnika  z  piłką  lub  bez  piłki,  który  pcha  lub napiera na tors przeciwnika.</a:t>
            </a:r>
            <a:br>
              <a:rPr lang="pl-PL" dirty="0" smtClean="0"/>
            </a:br>
            <a:r>
              <a:rPr lang="pl-PL" dirty="0" smtClean="0"/>
              <a:t>Faul osobisty - nielegalne zetknięcie zawodnika z przeciwnikiem, niezależnie od tego czy piłka jest żywa czy martwa.</a:t>
            </a:r>
          </a:p>
          <a:p>
            <a:r>
              <a:rPr lang="pl-PL" dirty="0" smtClean="0"/>
              <a:t> Zawodnik nie może trzymać, blokować, pchać, szarżować, podstawiać nogi lub utrudniać poruszania się przeciwnika używając dłoni, wyciągniętej ręki, łokcia, barku, biodra, nogi, kolana lub </a:t>
            </a:r>
            <a:r>
              <a:rPr lang="pl-PL" dirty="0" smtClean="0"/>
              <a:t>stopy, </a:t>
            </a:r>
            <a:r>
              <a:rPr lang="pl-PL" dirty="0" smtClean="0"/>
              <a:t>ani też pozwalać sobie na grę niebezpieczną, czy też brutalną.</a:t>
            </a:r>
            <a:br>
              <a:rPr lang="pl-PL" dirty="0" smtClean="0"/>
            </a:br>
            <a:r>
              <a:rPr lang="pl-PL" dirty="0" smtClean="0"/>
              <a:t>Faul  obustronny - sytuacja, w której dwaj zawodnicy przeciwnych drużyn popełniają przeciwko sobie faule osobiste mniej więcej w tym samym czasie.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32240" y="551723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Faul osobisty</a:t>
            </a:r>
            <a:endParaRPr lang="pl-PL" dirty="0"/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354</Words>
  <Application>Microsoft Office PowerPoint</Application>
  <PresentationFormat>Pokaz na ekranie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Przesilenie</vt:lpstr>
      <vt:lpstr>Przepisy gry w koszykówkę</vt:lpstr>
      <vt:lpstr>Koszykówka - zasady gry</vt:lpstr>
      <vt:lpstr>Piłka może być żywa lub martwa. </vt:lpstr>
      <vt:lpstr>Slajd 4</vt:lpstr>
      <vt:lpstr> Wprowadzenie piłki do gry:  </vt:lpstr>
      <vt:lpstr>Zmiany zawodników </vt:lpstr>
      <vt:lpstr> Kozłowanie piłki   </vt:lpstr>
      <vt:lpstr>Kroki</vt:lpstr>
      <vt:lpstr>Faul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Przepisy gry w koszykówkę</dc:title>
  <dc:creator>hp-pc</dc:creator>
  <cp:lastModifiedBy>hp-pc</cp:lastModifiedBy>
  <cp:revision>3</cp:revision>
  <dcterms:created xsi:type="dcterms:W3CDTF">2020-04-06T20:19:33Z</dcterms:created>
  <dcterms:modified xsi:type="dcterms:W3CDTF">2020-04-07T16:14:14Z</dcterms:modified>
</cp:coreProperties>
</file>